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Golos Text"/>
      <p:regular r:id="rId46"/>
      <p:bold r:id="rId47"/>
    </p:embeddedFont>
    <p:embeddedFont>
      <p:font typeface="Raleway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Golos Text Medium"/>
      <p:regular r:id="rId56"/>
      <p:bold r:id="rId57"/>
    </p:embeddedFont>
    <p:embeddedFont>
      <p:font typeface="La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F538C4-9435-4629-A13B-1D2CBC162314}">
  <a:tblStyle styleId="{D5F538C4-9435-4629-A13B-1D2CBC1623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CBBBA66-9F82-4569-9666-3A08A5AF01E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GolosText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font" Target="fonts/GolosText-bold.fntdata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GolosTextMedium-bold.fntdata"/><Relationship Id="rId12" Type="http://schemas.openxmlformats.org/officeDocument/2006/relationships/slide" Target="slides/slide7.xml"/><Relationship Id="rId56" Type="http://schemas.openxmlformats.org/officeDocument/2006/relationships/font" Target="fonts/GolosTextMedium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6fc46bac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6fc46bac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bed6b610a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bed6b610a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Undisclosed data: </a:t>
            </a:r>
            <a:r>
              <a:rPr lang="en-GB" sz="16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higher-income earners may not disclose their income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bed6b610a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bed6b610a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bed6b610a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bed6b610a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bed6b610a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bed6b610a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bed6b610a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bed6b610a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talk about outliers in EDA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bed6b610a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bed6b610a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bed6b610a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bed6b610a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bed6b610a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bed6b610a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bed6b610a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bed6b610a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bed6b610a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bed6b610a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7ec8d020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7ec8d020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bed6b610a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bed6b610a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bed6b610a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bed6b610a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bed6b610a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bed6b610a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bed6b610a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5bed6b610a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5bed6b610a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5bed6b610a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5bed6b610a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5bed6b610a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bed6b610a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bed6b610a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bed6b610a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bed6b610a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bed6b610a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bed6b610a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bed6b610a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bed6b610a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79ee9745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79ee974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bed6b610a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5bed6b610a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bed6b610a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bed6b610a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bed6b610a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5bed6b610a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5bed6b610a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5bed6b610a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bed6b610a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5bed6b610a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5bed6b610a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5bed6b610a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bed6b610a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bed6b610a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bed6b610a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bed6b610a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bed6b610a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5bed6b610a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bed6b610a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bed6b610a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bed6b610a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bed6b610a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5bed6b610a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5bed6b610a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bed6b610a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bed6b610a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bed6b610a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bed6b610a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bed6b610a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bed6b610a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bed6b610a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bed6b610a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bed6b610a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bed6b610a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Undisclosed data: </a:t>
            </a:r>
            <a:r>
              <a:rPr lang="en-GB" sz="16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higher-income earners may not disclose their income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675" y="487800"/>
            <a:ext cx="9143999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3" name="Google Shape;16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7" name="Google Shape;167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29845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675" y="487800"/>
            <a:ext cx="9143999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Contenido - e imagen">
  <p:cSld name="03 Contenido - e imagen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385750" y="275025"/>
            <a:ext cx="6402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72146"/>
              </a:buClr>
              <a:buSzPts val="2200"/>
              <a:buFont typeface="Calibri"/>
              <a:buNone/>
              <a:defRPr b="1" sz="2200">
                <a:solidFill>
                  <a:srgbClr val="07214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430200" y="1236150"/>
            <a:ext cx="37398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666666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Seccion">
  <p:cSld name="01 Seccion"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3602700" y="1548994"/>
            <a:ext cx="19386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Calibri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1" type="subTitle"/>
          </p:nvPr>
        </p:nvSpPr>
        <p:spPr>
          <a:xfrm>
            <a:off x="2517750" y="2875350"/>
            <a:ext cx="4108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Contenido - Texto">
  <p:cSld name="03 - Contenido - Texto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385750" y="275025"/>
            <a:ext cx="6402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72146"/>
              </a:buClr>
              <a:buSzPts val="2200"/>
              <a:buFont typeface="Calibri"/>
              <a:buNone/>
              <a:defRPr b="1" sz="2200">
                <a:solidFill>
                  <a:srgbClr val="07214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1" type="subTitle"/>
          </p:nvPr>
        </p:nvSpPr>
        <p:spPr>
          <a:xfrm>
            <a:off x="414325" y="1169194"/>
            <a:ext cx="4654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2" type="body"/>
          </p:nvPr>
        </p:nvSpPr>
        <p:spPr>
          <a:xfrm>
            <a:off x="438150" y="1633163"/>
            <a:ext cx="80916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600">
                <a:solidFill>
                  <a:srgbClr val="666666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666666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Contenido - Comparativa 1vs1">
  <p:cSld name="03 Contenido - Comparativa 1vs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414325" y="1559719"/>
            <a:ext cx="3815400" cy="27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type="title"/>
          </p:nvPr>
        </p:nvSpPr>
        <p:spPr>
          <a:xfrm>
            <a:off x="385750" y="275025"/>
            <a:ext cx="6402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72146"/>
              </a:buClr>
              <a:buSzPts val="2200"/>
              <a:buFont typeface="Calibri"/>
              <a:buNone/>
              <a:defRPr b="1" sz="2200">
                <a:solidFill>
                  <a:srgbClr val="07214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6" name="Google Shape;196;p24"/>
          <p:cNvSpPr txBox="1"/>
          <p:nvPr>
            <p:ph idx="2" type="body"/>
          </p:nvPr>
        </p:nvSpPr>
        <p:spPr>
          <a:xfrm>
            <a:off x="4803625" y="1559719"/>
            <a:ext cx="3815400" cy="27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4"/>
          <p:cNvSpPr txBox="1"/>
          <p:nvPr>
            <p:ph idx="3" type="subTitle"/>
          </p:nvPr>
        </p:nvSpPr>
        <p:spPr>
          <a:xfrm>
            <a:off x="581275" y="1167431"/>
            <a:ext cx="3481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4" type="subTitle"/>
          </p:nvPr>
        </p:nvSpPr>
        <p:spPr>
          <a:xfrm>
            <a:off x="4970575" y="1167431"/>
            <a:ext cx="3481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Contenido - Sencillo">
  <p:cSld name="03 Contenido - Sencillo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385750" y="275025"/>
            <a:ext cx="6402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72146"/>
              </a:buClr>
              <a:buSzPts val="2200"/>
              <a:buFont typeface="Calibri"/>
              <a:buNone/>
              <a:defRPr b="1" sz="2200">
                <a:solidFill>
                  <a:srgbClr val="07214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493350" y="1225144"/>
            <a:ext cx="8157300" cy="29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600">
                <a:solidFill>
                  <a:srgbClr val="666666"/>
                </a:solidFill>
              </a:defRPr>
            </a:lvl1pPr>
            <a:lvl2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</a:defRPr>
            </a:lvl2pPr>
            <a:lvl3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666666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444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38175"/>
            <a:ext cx="9144000" cy="6099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</a:t>
            </a:r>
            <a:endParaRPr/>
          </a:p>
        </p:txBody>
      </p:sp>
      <p:sp>
        <p:nvSpPr>
          <p:cNvPr id="207" name="Google Shape;207;p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Cleaning, Transforming and Organizing Your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Missing Data (null values)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Handling Approaches: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Replace it with values by making use of information from</a:t>
            </a:r>
            <a:r>
              <a:rPr b="1" lang="en-GB" sz="1500"/>
              <a:t> other columns. 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-GB" sz="1500"/>
              <a:t>Remove</a:t>
            </a:r>
            <a:r>
              <a:rPr lang="en-GB" sz="1500"/>
              <a:t> Rows with Missing Values: May lead to data loss and skewed analysis.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-GB" sz="1500"/>
              <a:t>Impute</a:t>
            </a:r>
            <a:r>
              <a:rPr lang="en-GB" sz="1500"/>
              <a:t> with Mean/Median/Interpolation: Fill missing values with a constant, central tendencies or interpolated values.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-GB" sz="1500"/>
              <a:t>Machine Learning </a:t>
            </a:r>
            <a:r>
              <a:rPr lang="en-GB" sz="1500"/>
              <a:t>to predict the value.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459" y="0"/>
            <a:ext cx="2980541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Cleaning: outliers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Outlier</a:t>
            </a:r>
            <a:r>
              <a:rPr lang="en-GB"/>
              <a:t>s: Data Anomalies</a:t>
            </a:r>
            <a:endParaRPr/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3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Outliers: Data Anomalies</a:t>
            </a:r>
            <a:endParaRPr/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Unusually</a:t>
            </a:r>
            <a:r>
              <a:rPr lang="en-GB"/>
              <a:t> extreme or rare data points. </a:t>
            </a:r>
            <a:r>
              <a:rPr lang="en-GB"/>
              <a:t>It is an abnormal observation that lies far away from other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They have different </a:t>
            </a:r>
            <a:r>
              <a:rPr b="1" lang="en-GB"/>
              <a:t>origins</a:t>
            </a:r>
            <a:r>
              <a:rPr lang="en-GB"/>
              <a:t>: </a:t>
            </a:r>
            <a:endParaRPr sz="11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/>
              <a:t>Data measurement errors, natural variations, or data entry mistakes.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GB"/>
              <a:t>Impact</a:t>
            </a:r>
            <a:r>
              <a:rPr lang="en-GB"/>
              <a:t> on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Skewed statistical measures, biased models, inaccurate predictions.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GB"/>
              <a:t>Example</a:t>
            </a:r>
            <a:r>
              <a:rPr lang="en-GB"/>
              <a:t>: </a:t>
            </a:r>
            <a:r>
              <a:rPr lang="en-GB"/>
              <a:t>Obvious errors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Values too extreme, so that they are not plausible (1000 years)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Values that do not make sense (-10 years)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Do we discard or include?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525" y="189125"/>
            <a:ext cx="2916550" cy="18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Outliers: Data Anomalies</a:t>
            </a:r>
            <a:endParaRPr/>
          </a:p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Handling Approaches: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GB"/>
              <a:t>Identify</a:t>
            </a:r>
            <a:r>
              <a:rPr lang="en-GB"/>
              <a:t> Outliers: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300"/>
              <a:t>Statistical methods (Z-score, IQR) or visualization (box plots, scatter plots).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GB"/>
              <a:t>Handle</a:t>
            </a:r>
            <a:r>
              <a:rPr lang="en-GB"/>
              <a:t> Outliers: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300"/>
              <a:t>Filtering: Removing outliers based on predefined thresholds.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300"/>
              <a:t>Capping: Capping extreme values to a specified range.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300"/>
              <a:t>Transformation: Applying mathematical transformations to mitigate impact.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Cleaning: duplicates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Duplicated values</a:t>
            </a:r>
            <a:endParaRPr/>
          </a:p>
        </p:txBody>
      </p:sp>
      <p:sp>
        <p:nvSpPr>
          <p:cNvPr id="304" name="Google Shape;304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Duplicates are records that are </a:t>
            </a:r>
            <a:r>
              <a:rPr lang="en-GB" sz="1400"/>
              <a:t>“identical” (with minor variations) but that represent the same entity..</a:t>
            </a:r>
            <a:endParaRPr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b="1" lang="en-GB" sz="1400"/>
              <a:t>Common Occurrence</a:t>
            </a:r>
            <a:endParaRPr b="1"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400"/>
              <a:t>Data entry errors, system glitches, merging data from different sources.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 sz="1400"/>
              <a:t>Impact</a:t>
            </a:r>
            <a:r>
              <a:rPr lang="en-GB" sz="1400"/>
              <a:t> on Analysis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400"/>
              <a:t>Inflated statistical results, inaccurate insights, skewed findings.</a:t>
            </a:r>
            <a:endParaRPr sz="13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305" name="Google Shape;305;p41"/>
          <p:cNvGraphicFramePr/>
          <p:nvPr/>
        </p:nvGraphicFramePr>
        <p:xfrm>
          <a:off x="7238325" y="3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{D5F538C4-9435-4629-A13B-1D2CBC162314}</a:tableStyleId>
              </a:tblPr>
              <a:tblGrid>
                <a:gridCol w="435825"/>
                <a:gridCol w="1233475"/>
              </a:tblGrid>
              <a:tr h="38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ID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CITY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New York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New Yorkk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Duplicated values</a:t>
            </a:r>
            <a:endParaRPr/>
          </a:p>
        </p:txBody>
      </p:sp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Duplicates are “identical” records appearing multiple times in the dataset.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/>
              <a:t>Handling</a:t>
            </a:r>
            <a:r>
              <a:rPr lang="en-GB" sz="1400"/>
              <a:t> Approaches: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 sz="1400"/>
              <a:t>Detect </a:t>
            </a:r>
            <a:r>
              <a:rPr lang="en-GB" sz="1400"/>
              <a:t>Duplicates: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400"/>
              <a:t>Check for identical rows or key columns.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Fuzzy matching, string similarity algorithms.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 sz="1400"/>
              <a:t>Remove</a:t>
            </a:r>
            <a:r>
              <a:rPr lang="en-GB" sz="1400"/>
              <a:t> Duplicates: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400"/>
              <a:t>Eliminate duplicate entries to maintain data accuracy.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400"/>
              <a:t>Group similar records and retain clean, representative data.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Dealing with duplicates: Fuzzy Logic</a:t>
            </a:r>
            <a:endParaRPr/>
          </a:p>
        </p:txBody>
      </p:sp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727650" y="1966625"/>
            <a:ext cx="76887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Percentage of identical fields (&gt; 70%) or n identical values (&gt;10)</a:t>
            </a:r>
            <a:br>
              <a:rPr lang="en-GB" sz="1400"/>
            </a:br>
            <a:br>
              <a:rPr lang="en-GB" sz="1400"/>
            </a:br>
            <a:br>
              <a:rPr lang="en-GB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A field contains another one</a:t>
            </a:r>
            <a:br>
              <a:rPr lang="en-GB" sz="1400"/>
            </a:br>
            <a:br>
              <a:rPr lang="en-GB" sz="1400"/>
            </a:br>
            <a:br>
              <a:rPr lang="en-GB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Typing errors: number of different characters (&lt; 3)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318" name="Google Shape;318;p43"/>
          <p:cNvGraphicFramePr/>
          <p:nvPr/>
        </p:nvGraphicFramePr>
        <p:xfrm>
          <a:off x="3739150" y="27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{D5F538C4-9435-4629-A13B-1D2CBC162314}</a:tableStyleId>
              </a:tblPr>
              <a:tblGrid>
                <a:gridCol w="435825"/>
                <a:gridCol w="1233475"/>
              </a:tblGrid>
              <a:tr h="27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ID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NAME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7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Peppa Pig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Mrs. Peppa Pig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9" name="Google Shape;319;p43"/>
          <p:cNvGraphicFramePr/>
          <p:nvPr/>
        </p:nvGraphicFramePr>
        <p:xfrm>
          <a:off x="5830650" y="380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{D5F538C4-9435-4629-A13B-1D2CBC162314}</a:tableStyleId>
              </a:tblPr>
              <a:tblGrid>
                <a:gridCol w="435825"/>
                <a:gridCol w="1233475"/>
              </a:tblGrid>
              <a:tr h="22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ID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CITY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2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New York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2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New Yorkk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20" name="Google Shape;320;p43"/>
          <p:cNvGraphicFramePr/>
          <p:nvPr/>
        </p:nvGraphicFramePr>
        <p:xfrm>
          <a:off x="6187825" y="1903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{D5F538C4-9435-4629-A13B-1D2CBC162314}</a:tableStyleId>
              </a:tblPr>
              <a:tblGrid>
                <a:gridCol w="484925"/>
                <a:gridCol w="1372500"/>
              </a:tblGrid>
              <a:tr h="2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ID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MODEL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2021 Ford Focus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2019 Ford Focus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Dealing with duplicates</a:t>
            </a:r>
            <a:endParaRPr/>
          </a:p>
        </p:txBody>
      </p:sp>
      <p:graphicFrame>
        <p:nvGraphicFramePr>
          <p:cNvPr id="326" name="Google Shape;326;p44"/>
          <p:cNvGraphicFramePr/>
          <p:nvPr/>
        </p:nvGraphicFramePr>
        <p:xfrm>
          <a:off x="1064750" y="199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{D5F538C4-9435-4629-A13B-1D2CBC162314}</a:tableStyleId>
              </a:tblPr>
              <a:tblGrid>
                <a:gridCol w="435825"/>
                <a:gridCol w="1233475"/>
                <a:gridCol w="2135375"/>
                <a:gridCol w="1242200"/>
                <a:gridCol w="1049600"/>
              </a:tblGrid>
              <a:tr h="38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ID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NAME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ADDRESS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CITY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ZIP CODE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Peppa Pig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145 Brooklyn Ave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NEW YORK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11213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Mrs. Peppa Pig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Brooklyn Ave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New York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11213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PEPPA PIG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145 BROOKLYN AVE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New York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11213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27" name="Google Shape;327;p44"/>
          <p:cNvGraphicFramePr/>
          <p:nvPr/>
        </p:nvGraphicFramePr>
        <p:xfrm>
          <a:off x="1106138" y="401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{D5F538C4-9435-4629-A13B-1D2CBC162314}</a:tableStyleId>
              </a:tblPr>
              <a:tblGrid>
                <a:gridCol w="422625"/>
                <a:gridCol w="1227350"/>
                <a:gridCol w="2124725"/>
                <a:gridCol w="1236050"/>
                <a:gridCol w="1044350"/>
              </a:tblGrid>
              <a:tr h="3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ID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NAME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ADDRESS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CITY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ZIP CODE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Peppa Pig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145 Brooklyn Ave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New York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11213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8" name="Google Shape;328;p44"/>
          <p:cNvSpPr txBox="1"/>
          <p:nvPr/>
        </p:nvSpPr>
        <p:spPr>
          <a:xfrm>
            <a:off x="4125150" y="3642500"/>
            <a:ext cx="242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Consolidate entries into one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9" name="Google Shape;329;p44"/>
          <p:cNvCxnSpPr/>
          <p:nvPr/>
        </p:nvCxnSpPr>
        <p:spPr>
          <a:xfrm>
            <a:off x="3827000" y="3684125"/>
            <a:ext cx="0" cy="31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 Covered</a:t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727650" y="1920325"/>
            <a:ext cx="8088300" cy="30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Introduction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Cleaning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Missing data (Null values)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Outliers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Duplicated 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Formatting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Transformation: 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Structuring: Reshaping Data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Combining</a:t>
            </a:r>
            <a:r>
              <a:rPr lang="en-GB" sz="1300"/>
              <a:t>: Merging and Joining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Organization: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Grouping and Aggregating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Cleaning: formatting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/>
        </p:nvSpPr>
        <p:spPr>
          <a:xfrm>
            <a:off x="3514025" y="2675525"/>
            <a:ext cx="19857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olas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101010</a:t>
            </a:r>
            <a:endParaRPr b="0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1059100" y="1340700"/>
            <a:ext cx="19857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Consolas"/>
              <a:buNone/>
            </a:pPr>
            <a:r>
              <a:rPr b="0" i="0" lang="en-GB" sz="3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 b="0" i="0" sz="3000" u="none" cap="none" strike="noStrike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olas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“101010”</a:t>
            </a:r>
            <a:endParaRPr b="0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46"/>
          <p:cNvSpPr txBox="1"/>
          <p:nvPr/>
        </p:nvSpPr>
        <p:spPr>
          <a:xfrm>
            <a:off x="893200" y="3327425"/>
            <a:ext cx="19857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Consolas"/>
              <a:buNone/>
            </a:pPr>
            <a:r>
              <a:rPr b="0" i="0" lang="en-GB" sz="3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endParaRPr b="0" i="0" sz="3000" u="none" cap="none" strike="noStrike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olas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10/10/10</a:t>
            </a:r>
            <a:endParaRPr b="0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46"/>
          <p:cNvSpPr txBox="1"/>
          <p:nvPr/>
        </p:nvSpPr>
        <p:spPr>
          <a:xfrm>
            <a:off x="3514025" y="4048625"/>
            <a:ext cx="19857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Consolas"/>
              <a:buNone/>
            </a:pPr>
            <a:r>
              <a:rPr b="0" i="0" lang="en-GB" sz="3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 b="0" i="0" sz="3000" u="none" cap="none" strike="noStrike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olas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101010</a:t>
            </a:r>
            <a:endParaRPr b="0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6297450" y="3327425"/>
            <a:ext cx="19857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Consolas"/>
              <a:buNone/>
            </a:pPr>
            <a:r>
              <a:rPr b="0" i="0" lang="en-GB" sz="3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time</a:t>
            </a:r>
            <a:endParaRPr b="0" i="0" sz="3000" u="none" cap="none" strike="noStrike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olas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10:10:10</a:t>
            </a:r>
            <a:endParaRPr b="0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5742075" y="1713900"/>
            <a:ext cx="2832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Consolas"/>
              <a:buNone/>
            </a:pPr>
            <a:r>
              <a:rPr b="0" i="0" lang="en-GB" sz="3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 b="0" i="0" sz="3000" u="none" cap="none" strike="noStrike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olas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“101 - 010”</a:t>
            </a:r>
            <a:endParaRPr b="0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46"/>
          <p:cNvSpPr/>
          <p:nvPr/>
        </p:nvSpPr>
        <p:spPr>
          <a:xfrm rot="-8464347">
            <a:off x="2767520" y="2409017"/>
            <a:ext cx="782064" cy="3317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6"/>
          <p:cNvSpPr/>
          <p:nvPr/>
        </p:nvSpPr>
        <p:spPr>
          <a:xfrm rot="8736893">
            <a:off x="2904123" y="3248551"/>
            <a:ext cx="781935" cy="3319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6"/>
          <p:cNvSpPr/>
          <p:nvPr/>
        </p:nvSpPr>
        <p:spPr>
          <a:xfrm rot="5397362">
            <a:off x="4131932" y="3487502"/>
            <a:ext cx="7818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6"/>
          <p:cNvSpPr/>
          <p:nvPr/>
        </p:nvSpPr>
        <p:spPr>
          <a:xfrm rot="1759166">
            <a:off x="5365409" y="3248661"/>
            <a:ext cx="781738" cy="3317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6"/>
          <p:cNvSpPr/>
          <p:nvPr/>
        </p:nvSpPr>
        <p:spPr>
          <a:xfrm rot="-2702799">
            <a:off x="5336903" y="2389711"/>
            <a:ext cx="781707" cy="331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4166725" y="1738963"/>
            <a:ext cx="7122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1" i="0" lang="en-GB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Interpreting the data correctly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 variable can be interpreted in different ways, depending on: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Meaning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Data type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Correctly interpreting the data type is crucial. The format must fit all "known" cases.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Transformation: Structuring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Structuring Data</a:t>
            </a:r>
            <a:endParaRPr/>
          </a:p>
        </p:txBody>
      </p:sp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729450" y="2078875"/>
            <a:ext cx="3476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Reshaping data involves</a:t>
            </a:r>
            <a:r>
              <a:rPr b="1" lang="en-GB" sz="1500"/>
              <a:t> converting data from a wide format to a long format or vice versa. </a:t>
            </a:r>
            <a:endParaRPr b="1" sz="1500"/>
          </a:p>
        </p:txBody>
      </p:sp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750" y="1197975"/>
            <a:ext cx="4880224" cy="34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idx="1" type="body"/>
          </p:nvPr>
        </p:nvSpPr>
        <p:spPr>
          <a:xfrm>
            <a:off x="1573263" y="4349175"/>
            <a:ext cx="57195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pivot operation involves reshaping data by converting rows into columns. </a:t>
            </a:r>
            <a:endParaRPr/>
          </a:p>
        </p:txBody>
      </p:sp>
      <p:pic>
        <p:nvPicPr>
          <p:cNvPr id="374" name="Google Shape;3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25" y="260400"/>
            <a:ext cx="7437200" cy="38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0" y="309575"/>
            <a:ext cx="7571892" cy="39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1"/>
          <p:cNvSpPr txBox="1"/>
          <p:nvPr/>
        </p:nvSpPr>
        <p:spPr>
          <a:xfrm>
            <a:off x="651050" y="4339975"/>
            <a:ext cx="775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Melt is used to convert data from a wide format to a long format, typically for better analysis and visualization.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84375"/>
            <a:ext cx="7347375" cy="446291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2"/>
          <p:cNvSpPr txBox="1"/>
          <p:nvPr>
            <p:ph idx="1" type="body"/>
          </p:nvPr>
        </p:nvSpPr>
        <p:spPr>
          <a:xfrm>
            <a:off x="1472627" y="4514700"/>
            <a:ext cx="660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Stack is used to convert data from a wide format to a long format, similar to melt. 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91125"/>
            <a:ext cx="7439901" cy="439409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1573263" y="4349175"/>
            <a:ext cx="57195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Unstack, on the other hand, performs the reverse operation, converting data from long to wide format.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Transformation: Combining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Combining Data</a:t>
            </a:r>
            <a:endParaRPr/>
          </a:p>
        </p:txBody>
      </p:sp>
      <p:sp>
        <p:nvSpPr>
          <p:cNvPr id="409" name="Google Shape;409;p55"/>
          <p:cNvSpPr txBox="1"/>
          <p:nvPr>
            <p:ph idx="1" type="body"/>
          </p:nvPr>
        </p:nvSpPr>
        <p:spPr>
          <a:xfrm>
            <a:off x="729450" y="2078875"/>
            <a:ext cx="3179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 data analytics, </a:t>
            </a:r>
            <a:r>
              <a:rPr b="1" lang="en-GB"/>
              <a:t>combining data from different sources </a:t>
            </a:r>
            <a:r>
              <a:rPr lang="en-GB"/>
              <a:t>is a common and essential task. </a:t>
            </a:r>
            <a:endParaRPr/>
          </a:p>
        </p:txBody>
      </p:sp>
      <p:pic>
        <p:nvPicPr>
          <p:cNvPr id="410" name="Google Shape;4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725" y="1318650"/>
            <a:ext cx="5078200" cy="31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title"/>
          </p:nvPr>
        </p:nvSpPr>
        <p:spPr>
          <a:xfrm>
            <a:off x="727650" y="135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Vertical Join</a:t>
            </a:r>
            <a:endParaRPr/>
          </a:p>
        </p:txBody>
      </p:sp>
      <p:graphicFrame>
        <p:nvGraphicFramePr>
          <p:cNvPr id="416" name="Google Shape;416;p56"/>
          <p:cNvGraphicFramePr/>
          <p:nvPr/>
        </p:nvGraphicFramePr>
        <p:xfrm>
          <a:off x="1628325" y="20784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{9CBBBA66-9F82-4569-9666-3A08A5AF01E9}</a:tableStyleId>
              </a:tblPr>
              <a:tblGrid>
                <a:gridCol w="472775"/>
                <a:gridCol w="991275"/>
                <a:gridCol w="818950"/>
              </a:tblGrid>
              <a:tr h="1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 u="none" cap="none" strike="noStrike"/>
                        <a:t>Id 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Product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Price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</a:tr>
              <a:tr h="1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1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Ford Focus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5000€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</a:tr>
              <a:tr h="1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2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Mercedes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6000€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7" name="Google Shape;417;p56"/>
          <p:cNvSpPr/>
          <p:nvPr/>
        </p:nvSpPr>
        <p:spPr>
          <a:xfrm>
            <a:off x="2861113" y="3222224"/>
            <a:ext cx="302700" cy="287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8" name="Google Shape;418;p56"/>
          <p:cNvGraphicFramePr/>
          <p:nvPr/>
        </p:nvGraphicFramePr>
        <p:xfrm>
          <a:off x="5096775" y="24325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{9CBBBA66-9F82-4569-9666-3A08A5AF01E9}</a:tableStyleId>
              </a:tblPr>
              <a:tblGrid>
                <a:gridCol w="421075"/>
                <a:gridCol w="1080375"/>
                <a:gridCol w="607450"/>
                <a:gridCol w="847625"/>
              </a:tblGrid>
              <a:tr h="395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 u="none" cap="none" strike="noStrike"/>
                        <a:t>id</a:t>
                      </a:r>
                      <a:endParaRPr b="1" sz="115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Product</a:t>
                      </a:r>
                      <a:endParaRPr b="1" sz="115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Price</a:t>
                      </a:r>
                      <a:endParaRPr b="1" sz="115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Discount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1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Ford Focus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5000€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t/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2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Mercedes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6000€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t/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3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Ford Focus 2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7000€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/>
                        <a:t>500€</a:t>
                      </a:r>
                      <a:endParaRPr sz="11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4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BMW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8000€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/>
                        <a:t>300€</a:t>
                      </a:r>
                      <a:endParaRPr sz="11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9" name="Google Shape;419;p56"/>
          <p:cNvGraphicFramePr/>
          <p:nvPr/>
        </p:nvGraphicFramePr>
        <p:xfrm>
          <a:off x="1216325" y="36108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{9CBBBA66-9F82-4569-9666-3A08A5AF01E9}</a:tableStyleId>
              </a:tblPr>
              <a:tblGrid>
                <a:gridCol w="405975"/>
                <a:gridCol w="1246850"/>
                <a:gridCol w="654575"/>
                <a:gridCol w="827700"/>
              </a:tblGrid>
              <a:tr h="324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 u="none" cap="none" strike="noStrike"/>
                        <a:t>id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Product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Price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/>
                        <a:t>Discount</a:t>
                      </a:r>
                      <a:endParaRPr b="1" sz="1150"/>
                    </a:p>
                  </a:txBody>
                  <a:tcPr marT="91425" marB="91425" marR="91425" marL="91425"/>
                </a:tc>
              </a:tr>
              <a:tr h="45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3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Ford Focus 2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7000€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/>
                        <a:t>500€</a:t>
                      </a:r>
                      <a:endParaRPr sz="1150"/>
                    </a:p>
                  </a:txBody>
                  <a:tcPr marT="91425" marB="91425" marR="91425" marL="91425"/>
                </a:tc>
              </a:tr>
              <a:tr h="30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4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BMW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8000€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/>
                        <a:t>300€</a:t>
                      </a:r>
                      <a:endParaRPr sz="115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>
            <p:ph type="title"/>
          </p:nvPr>
        </p:nvSpPr>
        <p:spPr>
          <a:xfrm>
            <a:off x="727650" y="135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Vertical Join</a:t>
            </a:r>
            <a:endParaRPr/>
          </a:p>
        </p:txBody>
      </p:sp>
      <p:sp>
        <p:nvSpPr>
          <p:cNvPr id="425" name="Google Shape;425;p57"/>
          <p:cNvSpPr txBox="1"/>
          <p:nvPr/>
        </p:nvSpPr>
        <p:spPr>
          <a:xfrm>
            <a:off x="727650" y="2130200"/>
            <a:ext cx="76323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ato"/>
              <a:buChar char="-"/>
            </a:pPr>
            <a:r>
              <a:rPr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 this type of join, the datasets are stacked vertically to create a larger dataset.</a:t>
            </a:r>
            <a:endParaRPr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ato"/>
              <a:buChar char="-"/>
            </a:pPr>
            <a:r>
              <a:rPr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They </a:t>
            </a:r>
            <a:r>
              <a:rPr b="1"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usually have the same columns (not necessary). </a:t>
            </a:r>
            <a:r>
              <a:rPr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If they do, they need to have the same data type.</a:t>
            </a:r>
            <a:endParaRPr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ato"/>
              <a:buChar char="-"/>
            </a:pPr>
            <a:r>
              <a:rPr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Concatenation is typically done when datasets represent the </a:t>
            </a:r>
            <a:r>
              <a:rPr b="1"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same entities or observations over different periods or categories.</a:t>
            </a:r>
            <a:endParaRPr b="1"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 Pandas: </a:t>
            </a:r>
            <a:r>
              <a:rPr i="1"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“concat”, “append</a:t>
            </a:r>
            <a:r>
              <a:rPr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”, ...</a:t>
            </a:r>
            <a:endParaRPr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Horizontal Join (Merge)</a:t>
            </a:r>
            <a:endParaRPr/>
          </a:p>
        </p:txBody>
      </p:sp>
      <p:graphicFrame>
        <p:nvGraphicFramePr>
          <p:cNvPr id="431" name="Google Shape;431;p58"/>
          <p:cNvGraphicFramePr/>
          <p:nvPr/>
        </p:nvGraphicFramePr>
        <p:xfrm>
          <a:off x="1205200" y="20757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{9CBBBA66-9F82-4569-9666-3A08A5AF01E9}</a:tableStyleId>
              </a:tblPr>
              <a:tblGrid>
                <a:gridCol w="664825"/>
                <a:gridCol w="1393950"/>
                <a:gridCol w="620950"/>
              </a:tblGrid>
              <a:tr h="1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 u="none" cap="none" strike="noStrike"/>
                        <a:t>Id 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Product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Price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</a:tr>
              <a:tr h="1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1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Ford Focus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5000€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</a:tr>
              <a:tr h="1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2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Mercedes Class A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6000€</a:t>
                      </a:r>
                      <a:endParaRPr sz="115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2" name="Google Shape;432;p58"/>
          <p:cNvSpPr/>
          <p:nvPr/>
        </p:nvSpPr>
        <p:spPr>
          <a:xfrm>
            <a:off x="2850013" y="3219574"/>
            <a:ext cx="302700" cy="287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3" name="Google Shape;433;p58"/>
          <p:cNvGraphicFramePr/>
          <p:nvPr/>
        </p:nvGraphicFramePr>
        <p:xfrm>
          <a:off x="4612725" y="19525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{9CBBBA66-9F82-4569-9666-3A08A5AF01E9}</a:tableStyleId>
              </a:tblPr>
              <a:tblGrid>
                <a:gridCol w="440425"/>
                <a:gridCol w="1876625"/>
                <a:gridCol w="579175"/>
                <a:gridCol w="808175"/>
              </a:tblGrid>
              <a:tr h="395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 u="none" cap="none" strike="noStrike"/>
                        <a:t>id</a:t>
                      </a:r>
                      <a:endParaRPr b="1" sz="115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Product</a:t>
                      </a:r>
                      <a:endParaRPr b="1" sz="115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Price</a:t>
                      </a:r>
                      <a:endParaRPr b="1" sz="115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/>
                        <a:t>Country</a:t>
                      </a:r>
                      <a:endParaRPr b="1" sz="115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1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Ford Focus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5000€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/>
                        <a:t>USA</a:t>
                      </a:r>
                      <a:endParaRPr sz="11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 u="none" cap="none" strike="noStrike"/>
                        <a:t>2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Mercedes Class A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6000€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Germany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4" name="Google Shape;434;p58"/>
          <p:cNvGraphicFramePr/>
          <p:nvPr/>
        </p:nvGraphicFramePr>
        <p:xfrm>
          <a:off x="1006025" y="35869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{9CBBBA66-9F82-4569-9666-3A08A5AF01E9}</a:tableStyleId>
              </a:tblPr>
              <a:tblGrid>
                <a:gridCol w="438575"/>
                <a:gridCol w="1346975"/>
                <a:gridCol w="894175"/>
              </a:tblGrid>
              <a:tr h="357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 u="none" cap="none" strike="noStrike"/>
                        <a:t>id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GB" sz="1150"/>
                        <a:t>Product</a:t>
                      </a:r>
                      <a:endParaRPr b="1" sz="11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/>
                        <a:t>Country</a:t>
                      </a:r>
                      <a:endParaRPr b="1" sz="1150"/>
                    </a:p>
                  </a:txBody>
                  <a:tcPr marT="91425" marB="91425" marR="91425" marL="91425"/>
                </a:tc>
              </a:tr>
              <a:tr h="46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Ford Focus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/>
                        <a:t>USA</a:t>
                      </a:r>
                      <a:endParaRPr sz="115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2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Mercedes Class A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GB" sz="1150"/>
                        <a:t>Germany</a:t>
                      </a:r>
                      <a:endParaRPr sz="11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5" name="Google Shape;435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Horizontal Join (Merge)</a:t>
            </a:r>
            <a:endParaRPr/>
          </a:p>
        </p:txBody>
      </p:sp>
      <p:sp>
        <p:nvSpPr>
          <p:cNvPr id="441" name="Google Shape;441;p59"/>
          <p:cNvSpPr txBox="1"/>
          <p:nvPr/>
        </p:nvSpPr>
        <p:spPr>
          <a:xfrm>
            <a:off x="729463" y="2239250"/>
            <a:ext cx="7688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ato"/>
              <a:buChar char="-"/>
            </a:pPr>
            <a:r>
              <a:rPr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Performed when datasets have the </a:t>
            </a:r>
            <a:r>
              <a:rPr b="1"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same rows but different columns.</a:t>
            </a:r>
            <a:endParaRPr b="1"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Lato"/>
              <a:buChar char="-"/>
            </a:pPr>
            <a:r>
              <a:rPr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Merging or joining is commonly done when datasets contain </a:t>
            </a:r>
            <a:r>
              <a:rPr b="1"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complementary information about the same entities</a:t>
            </a:r>
            <a:r>
              <a:rPr lang="en-GB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or observations.</a:t>
            </a:r>
            <a:endParaRPr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/>
          <p:nvPr>
            <p:ph type="title"/>
          </p:nvPr>
        </p:nvSpPr>
        <p:spPr>
          <a:xfrm>
            <a:off x="727650" y="58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Joins</a:t>
            </a:r>
            <a:endParaRPr/>
          </a:p>
        </p:txBody>
      </p:sp>
      <p:pic>
        <p:nvPicPr>
          <p:cNvPr id="448" name="Google Shape;448;p60"/>
          <p:cNvPicPr preferRelativeResize="0"/>
          <p:nvPr/>
        </p:nvPicPr>
        <p:blipFill rotWithShape="1">
          <a:blip r:embed="rId3">
            <a:alphaModFix/>
          </a:blip>
          <a:srcRect b="0" l="0" r="0" t="65008"/>
          <a:stretch/>
        </p:blipFill>
        <p:spPr>
          <a:xfrm>
            <a:off x="709075" y="2928901"/>
            <a:ext cx="3666550" cy="17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850" y="1459424"/>
            <a:ext cx="3505775" cy="13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0"/>
          <p:cNvPicPr preferRelativeResize="0"/>
          <p:nvPr/>
        </p:nvPicPr>
        <p:blipFill rotWithShape="1">
          <a:blip r:embed="rId3">
            <a:alphaModFix/>
          </a:blip>
          <a:srcRect b="34512" l="0" r="0" t="0"/>
          <a:stretch/>
        </p:blipFill>
        <p:spPr>
          <a:xfrm>
            <a:off x="5078225" y="1500250"/>
            <a:ext cx="3666550" cy="33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0"/>
          <p:cNvSpPr txBox="1"/>
          <p:nvPr>
            <p:ph idx="1" type="body"/>
          </p:nvPr>
        </p:nvSpPr>
        <p:spPr>
          <a:xfrm>
            <a:off x="627550" y="1558375"/>
            <a:ext cx="7197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Inner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Organization: Grouping and Aggregating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Grouping and Aggregation</a:t>
            </a:r>
            <a:endParaRPr/>
          </a:p>
        </p:txBody>
      </p:sp>
      <p:sp>
        <p:nvSpPr>
          <p:cNvPr id="462" name="Google Shape;462;p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Grouping data is the first step in data aggregation, where we </a:t>
            </a:r>
            <a:r>
              <a:rPr b="1" lang="en-GB"/>
              <a:t>create groups</a:t>
            </a:r>
            <a:r>
              <a:rPr lang="en-GB"/>
              <a:t> based on specific criteria. For example, we can group data by categories, time periods, or any other relevant attributes.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Once the data is grouped, we can apply </a:t>
            </a:r>
            <a:r>
              <a:rPr b="1" lang="en-GB"/>
              <a:t>aggregation functions to compute summary statistics or perform operations within each group</a:t>
            </a:r>
            <a:r>
              <a:rPr lang="en-GB"/>
              <a:t>. Common aggregation functions include sum, mean, max, min, count, median, most frequent value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468" name="Google Shape;468;p63"/>
          <p:cNvSpPr txBox="1"/>
          <p:nvPr>
            <p:ph idx="1" type="body"/>
          </p:nvPr>
        </p:nvSpPr>
        <p:spPr>
          <a:xfrm>
            <a:off x="2467525" y="4206075"/>
            <a:ext cx="39855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Grouping by genre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Aggregation function: calculating the average</a:t>
            </a:r>
            <a:endParaRPr/>
          </a:p>
        </p:txBody>
      </p:sp>
      <p:pic>
        <p:nvPicPr>
          <p:cNvPr id="469" name="Google Shape;4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025" y="1977775"/>
            <a:ext cx="6012500" cy="21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pic>
        <p:nvPicPr>
          <p:cNvPr id="475" name="Google Shape;475;p64"/>
          <p:cNvPicPr preferRelativeResize="0"/>
          <p:nvPr/>
        </p:nvPicPr>
        <p:blipFill rotWithShape="1">
          <a:blip r:embed="rId3">
            <a:alphaModFix/>
          </a:blip>
          <a:srcRect b="27783" l="22002" r="21333" t="5749"/>
          <a:stretch/>
        </p:blipFill>
        <p:spPr>
          <a:xfrm>
            <a:off x="2551350" y="1174713"/>
            <a:ext cx="4348448" cy="29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4"/>
          <p:cNvSpPr txBox="1"/>
          <p:nvPr>
            <p:ph idx="1" type="body"/>
          </p:nvPr>
        </p:nvSpPr>
        <p:spPr>
          <a:xfrm>
            <a:off x="2932000" y="4153575"/>
            <a:ext cx="40077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Grouping by Team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Aggregation function: minimum value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Analytics Process</a:t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34649"/>
          <a:stretch/>
        </p:blipFill>
        <p:spPr>
          <a:xfrm>
            <a:off x="1009050" y="2589125"/>
            <a:ext cx="7276425" cy="15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/>
          <p:nvPr/>
        </p:nvSpPr>
        <p:spPr>
          <a:xfrm>
            <a:off x="2969750" y="2078875"/>
            <a:ext cx="898200" cy="64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APIs, Web Scraping, Reading databases</a:t>
            </a:r>
            <a:endParaRPr sz="900"/>
          </a:p>
        </p:txBody>
      </p:sp>
      <p:sp>
        <p:nvSpPr>
          <p:cNvPr id="226" name="Google Shape;226;p29"/>
          <p:cNvSpPr/>
          <p:nvPr/>
        </p:nvSpPr>
        <p:spPr>
          <a:xfrm>
            <a:off x="4305975" y="3884550"/>
            <a:ext cx="898200" cy="642900"/>
          </a:xfrm>
          <a:prstGeom prst="wedgeRectCallout">
            <a:avLst>
              <a:gd fmla="val -5611" name="adj1"/>
              <a:gd fmla="val -7164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Data Wrangling</a:t>
            </a:r>
            <a:endParaRPr sz="900"/>
          </a:p>
        </p:txBody>
      </p:sp>
      <p:sp>
        <p:nvSpPr>
          <p:cNvPr id="227" name="Google Shape;227;p29"/>
          <p:cNvSpPr/>
          <p:nvPr/>
        </p:nvSpPr>
        <p:spPr>
          <a:xfrm>
            <a:off x="5724500" y="2159825"/>
            <a:ext cx="898200" cy="64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Exploratory Data Analysis (EDA) and Descriptive Statistics</a:t>
            </a:r>
            <a:endParaRPr sz="900"/>
          </a:p>
        </p:txBody>
      </p:sp>
      <p:sp>
        <p:nvSpPr>
          <p:cNvPr id="228" name="Google Shape;228;p29"/>
          <p:cNvSpPr/>
          <p:nvPr/>
        </p:nvSpPr>
        <p:spPr>
          <a:xfrm>
            <a:off x="7142400" y="3884550"/>
            <a:ext cx="898200" cy="642900"/>
          </a:xfrm>
          <a:prstGeom prst="wedgeRectCallout">
            <a:avLst>
              <a:gd fmla="val -5611" name="adj1"/>
              <a:gd fmla="val -7164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Tableau, Power BI or other viz tools </a:t>
            </a:r>
            <a:endParaRPr sz="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482" name="Google Shape;482;p65"/>
          <p:cNvSpPr txBox="1"/>
          <p:nvPr>
            <p:ph idx="1" type="body"/>
          </p:nvPr>
        </p:nvSpPr>
        <p:spPr>
          <a:xfrm>
            <a:off x="2932000" y="4153575"/>
            <a:ext cx="40077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Grouping by Team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Aggregation function: </a:t>
            </a:r>
            <a:r>
              <a:rPr lang="en-GB"/>
              <a:t>counting cases (rows)</a:t>
            </a:r>
            <a:endParaRPr/>
          </a:p>
        </p:txBody>
      </p:sp>
      <p:pic>
        <p:nvPicPr>
          <p:cNvPr id="483" name="Google Shape;483;p65"/>
          <p:cNvPicPr preferRelativeResize="0"/>
          <p:nvPr/>
        </p:nvPicPr>
        <p:blipFill rotWithShape="1">
          <a:blip r:embed="rId3">
            <a:alphaModFix/>
          </a:blip>
          <a:srcRect b="16555" l="9771" r="8802" t="27962"/>
          <a:stretch/>
        </p:blipFill>
        <p:spPr>
          <a:xfrm>
            <a:off x="2061500" y="1939025"/>
            <a:ext cx="5158849" cy="20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729450" y="27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647800" y="3834200"/>
            <a:ext cx="12504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Science Steps</a:t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000" y="277700"/>
            <a:ext cx="4693375" cy="471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/>
          <p:nvPr/>
        </p:nvSpPr>
        <p:spPr>
          <a:xfrm>
            <a:off x="1898200" y="2622775"/>
            <a:ext cx="2571900" cy="2316600"/>
          </a:xfrm>
          <a:prstGeom prst="roundRect">
            <a:avLst>
              <a:gd fmla="val 16667" name="adj"/>
            </a:avLst>
          </a:prstGeom>
          <a:solidFill>
            <a:srgbClr val="DFE2E5">
              <a:alpha val="0"/>
            </a:srgbClr>
          </a:solidFill>
          <a:ln cap="flat" cmpd="sng" w="19050">
            <a:solidFill>
              <a:srgbClr val="0C58D3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Data Wrangling?</a:t>
            </a:r>
            <a:endParaRPr/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Data wrangling </a:t>
            </a:r>
            <a:r>
              <a:rPr lang="en-GB" sz="1500"/>
              <a:t>a </a:t>
            </a:r>
            <a:r>
              <a:rPr b="1" lang="en-GB" sz="1500"/>
              <a:t>critical step</a:t>
            </a:r>
            <a:r>
              <a:rPr lang="en-GB" sz="1500"/>
              <a:t> in the </a:t>
            </a:r>
            <a:r>
              <a:rPr b="1" lang="en-GB" sz="1500"/>
              <a:t>data analytics process</a:t>
            </a:r>
            <a:r>
              <a:rPr lang="en-GB" sz="1500"/>
              <a:t>. It </a:t>
            </a:r>
            <a:r>
              <a:rPr lang="en-GB" sz="1500"/>
              <a:t>involves </a:t>
            </a:r>
            <a:r>
              <a:rPr b="1" lang="en-GB" sz="1500"/>
              <a:t>cleaning</a:t>
            </a:r>
            <a:r>
              <a:rPr lang="en-GB" sz="1500"/>
              <a:t>, </a:t>
            </a:r>
            <a:r>
              <a:rPr b="1" lang="en-GB" sz="1500"/>
              <a:t>transforming</a:t>
            </a:r>
            <a:r>
              <a:rPr lang="en-GB" sz="1500"/>
              <a:t>, and </a:t>
            </a:r>
            <a:r>
              <a:rPr b="1" lang="en-GB" sz="1500"/>
              <a:t>preparing</a:t>
            </a:r>
            <a:r>
              <a:rPr lang="en-GB" sz="1500"/>
              <a:t> raw data to make it </a:t>
            </a:r>
            <a:r>
              <a:rPr lang="en-GB" sz="1500"/>
              <a:t>reliable data </a:t>
            </a:r>
            <a:r>
              <a:rPr lang="en-GB" sz="1500"/>
              <a:t>suitable for analysis.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3" name="Google Shape;243;p31"/>
          <p:cNvSpPr txBox="1"/>
          <p:nvPr/>
        </p:nvSpPr>
        <p:spPr>
          <a:xfrm>
            <a:off x="2185950" y="3629775"/>
            <a:ext cx="508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60 to 80 percent of the total time is spent on cleaning the data before you can make any meaningful sense of it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 Steps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GB"/>
              <a:t>Data Cleaning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Missing data (Null values)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Outliers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Duplicated 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Formatting</a:t>
            </a:r>
            <a:br>
              <a:rPr lang="en-GB" sz="1300"/>
            </a:b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GB"/>
              <a:t>Data Transformation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Structuring: Reshaping Data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Combining: Merging and Joining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More: indexes, renaming columns, adding records/columns, editing information etc.</a:t>
            </a:r>
            <a:br>
              <a:rPr lang="en-GB" sz="1300"/>
            </a:b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5367125" y="2160550"/>
            <a:ext cx="30000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Organization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Filtering data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Grouping and Aggregating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Ordering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Cleaning: missing values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Missing Data (null values)</a:t>
            </a:r>
            <a:endParaRPr/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Missing Values are incomplete or unavailable data in the dataset.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They have different </a:t>
            </a:r>
            <a:r>
              <a:rPr b="1" lang="en-GB" sz="1500"/>
              <a:t>origins</a:t>
            </a:r>
            <a:r>
              <a:rPr lang="en-GB" sz="1500"/>
              <a:t>: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Data collection errors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Human errors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System failures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Undisclosed data etc.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-GB" sz="1500"/>
              <a:t>Impact</a:t>
            </a:r>
            <a:r>
              <a:rPr lang="en-GB" sz="1500"/>
              <a:t> on Analysis: Biased results, inaccurate insights, incomplete conclusions.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934" y="0"/>
            <a:ext cx="2980541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2E364C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2CC4FA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